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2" r:id="rId2"/>
    <p:sldId id="259" r:id="rId3"/>
    <p:sldId id="321" r:id="rId4"/>
    <p:sldId id="323" r:id="rId5"/>
    <p:sldId id="324" r:id="rId6"/>
    <p:sldId id="325" r:id="rId7"/>
    <p:sldId id="326" r:id="rId8"/>
    <p:sldId id="296" r:id="rId9"/>
    <p:sldId id="327" r:id="rId10"/>
    <p:sldId id="328" r:id="rId11"/>
  </p:sldIdLst>
  <p:sldSz cx="12192000" cy="6858000"/>
  <p:notesSz cx="6858000" cy="9144000"/>
  <p:embeddedFontLst>
    <p:embeddedFont>
      <p:font typeface="Gulim" panose="020B0600000101010101" pitchFamily="34" charset="-127"/>
      <p:regular r:id="rId14"/>
    </p:embeddedFont>
    <p:embeddedFont>
      <p:font typeface="굴림체" panose="020B0609000101010101" pitchFamily="49" charset="-127"/>
      <p:regular r:id="rId15"/>
    </p:embeddedFont>
    <p:embeddedFont>
      <p:font typeface="Malgun Gothic" panose="020B0503020000020004" pitchFamily="34" charset="-127"/>
      <p:regular r:id="rId16"/>
      <p:bold r:id="rId17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48C15580-BEBE-4766-B75B-1AA00DCBBEE0}">
          <p14:sldIdLst>
            <p14:sldId id="322"/>
            <p14:sldId id="259"/>
            <p14:sldId id="321"/>
            <p14:sldId id="323"/>
            <p14:sldId id="324"/>
            <p14:sldId id="325"/>
            <p14:sldId id="326"/>
            <p14:sldId id="29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615"/>
    <a:srgbClr val="7FC716"/>
    <a:srgbClr val="445C13"/>
    <a:srgbClr val="F4A75A"/>
    <a:srgbClr val="759928"/>
    <a:srgbClr val="455B14"/>
    <a:srgbClr val="12B4FF"/>
    <a:srgbClr val="012FC2"/>
    <a:srgbClr val="5C6871"/>
    <a:srgbClr val="6F8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Stile con tema 2 - Color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3" autoAdjust="0"/>
    <p:restoredTop sz="96582" autoAdjust="0"/>
  </p:normalViewPr>
  <p:slideViewPr>
    <p:cSldViewPr>
      <p:cViewPr>
        <p:scale>
          <a:sx n="75" d="100"/>
          <a:sy n="75" d="100"/>
        </p:scale>
        <p:origin x="1205" y="221"/>
      </p:cViewPr>
      <p:guideLst>
        <p:guide orient="horz" pos="2160"/>
        <p:guide pos="288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2026-02-01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2026-02-01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2026-02-01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911424" y="1052736"/>
            <a:ext cx="5544616" cy="187220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2026-02-01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2026-02-01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2026-02-01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2026-02-01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80C61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2026-02-01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2567608" y="2420888"/>
            <a:ext cx="7056784" cy="13678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2026-02-01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834108" y="594188"/>
            <a:ext cx="5544616" cy="1872208"/>
          </a:xfrm>
        </p:spPr>
        <p:txBody>
          <a:bodyPr/>
          <a:lstStyle/>
          <a:p>
            <a:pPr algn="ctr"/>
            <a:r>
              <a:rPr lang="en-US" altLang="ko-KR" dirty="0"/>
              <a:t>Expected Goals </a:t>
            </a:r>
            <a:br>
              <a:rPr lang="en-US" altLang="ko-KR" b="1" dirty="0">
                <a:solidFill>
                  <a:srgbClr val="80C615"/>
                </a:solidFill>
              </a:rPr>
            </a:br>
            <a:r>
              <a:rPr lang="en-US" altLang="ko-KR" b="1" dirty="0">
                <a:solidFill>
                  <a:srgbClr val="80C615"/>
                </a:solidFill>
              </a:rPr>
              <a:t>(</a:t>
            </a:r>
            <a:r>
              <a:rPr lang="en-US" altLang="ko-KR" b="1" dirty="0" err="1">
                <a:solidFill>
                  <a:srgbClr val="80C615"/>
                </a:solidFill>
              </a:rPr>
              <a:t>xG</a:t>
            </a:r>
            <a:r>
              <a:rPr lang="en-US" altLang="ko-KR" b="1" dirty="0">
                <a:solidFill>
                  <a:srgbClr val="80C615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37A3F80-627F-401A-DFD3-D7F227273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983195"/>
              </p:ext>
            </p:extLst>
          </p:nvPr>
        </p:nvGraphicFramePr>
        <p:xfrm>
          <a:off x="834108" y="2568958"/>
          <a:ext cx="5544616" cy="125603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021532">
                  <a:extLst>
                    <a:ext uri="{9D8B030D-6E8A-4147-A177-3AD203B41FA5}">
                      <a16:colId xmlns:a16="http://schemas.microsoft.com/office/drawing/2014/main" val="193405236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242861057"/>
                    </a:ext>
                  </a:extLst>
                </a:gridCol>
                <a:gridCol w="2082924">
                  <a:extLst>
                    <a:ext uri="{9D8B030D-6E8A-4147-A177-3AD203B41FA5}">
                      <a16:colId xmlns:a16="http://schemas.microsoft.com/office/drawing/2014/main" val="310798554"/>
                    </a:ext>
                  </a:extLst>
                </a:gridCol>
              </a:tblGrid>
              <a:tr h="405130">
                <a:tc>
                  <a:txBody>
                    <a:bodyPr/>
                    <a:lstStyle/>
                    <a:p>
                      <a:pPr marL="1270" marR="466090" indent="-6350" algn="ctr">
                        <a:lnSpc>
                          <a:spcPct val="107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200" kern="100" dirty="0">
                          <a:solidFill>
                            <a:srgbClr val="80C615"/>
                          </a:solidFill>
                          <a:effectLst/>
                        </a:rPr>
                        <a:t>Autore</a:t>
                      </a:r>
                      <a:r>
                        <a:rPr lang="it-IT" sz="1200" kern="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it-IT" sz="12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33655" marB="0"/>
                </a:tc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200" kern="100" dirty="0">
                          <a:solidFill>
                            <a:srgbClr val="80C615"/>
                          </a:solidFill>
                          <a:effectLst/>
                        </a:rPr>
                        <a:t>Matricola</a:t>
                      </a:r>
                      <a:r>
                        <a:rPr lang="it-IT" sz="1200" kern="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it-IT" sz="12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33655" marB="0"/>
                </a:tc>
                <a:tc>
                  <a:txBody>
                    <a:bodyPr/>
                    <a:lstStyle/>
                    <a:p>
                      <a:pPr marL="6350" marR="635" indent="-6350" algn="ctr">
                        <a:lnSpc>
                          <a:spcPct val="107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200" kern="100" dirty="0">
                          <a:solidFill>
                            <a:srgbClr val="80C615"/>
                          </a:solidFill>
                          <a:effectLst/>
                        </a:rPr>
                        <a:t>E-mail</a:t>
                      </a:r>
                      <a:r>
                        <a:rPr lang="it-IT" sz="1200" kern="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it-IT" sz="12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33655" marB="0"/>
                </a:tc>
                <a:extLst>
                  <a:ext uri="{0D108BD9-81ED-4DB2-BD59-A6C34878D82A}">
                    <a16:rowId xmlns:a16="http://schemas.microsoft.com/office/drawing/2014/main" val="3520551087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6350" marR="466090" indent="-6350" algn="ctr">
                        <a:lnSpc>
                          <a:spcPct val="107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200" kern="100" dirty="0">
                          <a:solidFill>
                            <a:schemeClr val="bg1"/>
                          </a:solidFill>
                          <a:effectLst/>
                        </a:rPr>
                        <a:t> Francesco Pio Cataudo </a:t>
                      </a:r>
                      <a:endParaRPr lang="it-IT" sz="12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33655" marB="0"/>
                </a:tc>
                <a:tc>
                  <a:txBody>
                    <a:bodyPr/>
                    <a:lstStyle/>
                    <a:p>
                      <a:pPr marL="6350" marR="466090" indent="-6350" algn="ctr">
                        <a:lnSpc>
                          <a:spcPct val="107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200" kern="100" dirty="0">
                          <a:solidFill>
                            <a:schemeClr val="bg1"/>
                          </a:solidFill>
                          <a:effectLst/>
                        </a:rPr>
                        <a:t>0512116773 </a:t>
                      </a:r>
                      <a:endParaRPr lang="it-IT" sz="12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33655" marB="0"/>
                </a:tc>
                <a:tc>
                  <a:txBody>
                    <a:bodyPr/>
                    <a:lstStyle/>
                    <a:p>
                      <a:pPr marL="6350" marR="635" indent="-6350" algn="ctr">
                        <a:lnSpc>
                          <a:spcPct val="107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200" kern="100" dirty="0">
                          <a:solidFill>
                            <a:schemeClr val="bg1"/>
                          </a:solidFill>
                          <a:effectLst/>
                        </a:rPr>
                        <a:t>f.cataudo1@studenti.unisa.it </a:t>
                      </a:r>
                      <a:endParaRPr lang="it-IT" sz="12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33655" marB="0"/>
                </a:tc>
                <a:extLst>
                  <a:ext uri="{0D108BD9-81ED-4DB2-BD59-A6C34878D82A}">
                    <a16:rowId xmlns:a16="http://schemas.microsoft.com/office/drawing/2014/main" val="1892605264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6350" marR="466090" indent="-6350" algn="ctr">
                        <a:lnSpc>
                          <a:spcPct val="107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200" kern="100" dirty="0">
                          <a:solidFill>
                            <a:schemeClr val="bg1"/>
                          </a:solidFill>
                          <a:effectLst/>
                        </a:rPr>
                        <a:t>Francesco Santoro</a:t>
                      </a:r>
                      <a:endParaRPr lang="it-IT" sz="12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33655" marB="0"/>
                </a:tc>
                <a:tc>
                  <a:txBody>
                    <a:bodyPr/>
                    <a:lstStyle/>
                    <a:p>
                      <a:pPr marL="6350" marR="466090" indent="-6350" algn="ctr">
                        <a:lnSpc>
                          <a:spcPct val="107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200" kern="100">
                          <a:solidFill>
                            <a:schemeClr val="bg1"/>
                          </a:solidFill>
                          <a:effectLst/>
                        </a:rPr>
                        <a:t>0512117079</a:t>
                      </a:r>
                      <a:endParaRPr lang="it-IT" sz="12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33655" marB="0"/>
                </a:tc>
                <a:tc>
                  <a:txBody>
                    <a:bodyPr/>
                    <a:lstStyle/>
                    <a:p>
                      <a:pPr marL="6350" marR="3810" indent="-6350" algn="ctr">
                        <a:lnSpc>
                          <a:spcPct val="107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200" kern="100" dirty="0">
                          <a:solidFill>
                            <a:schemeClr val="bg1"/>
                          </a:solidFill>
                          <a:effectLst/>
                        </a:rPr>
                        <a:t>f.santoro42@studenti.unisa.it</a:t>
                      </a:r>
                      <a:endParaRPr lang="it-IT" sz="12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3025" marR="73025" marT="33655" marB="0"/>
                </a:tc>
                <a:extLst>
                  <a:ext uri="{0D108BD9-81ED-4DB2-BD59-A6C34878D82A}">
                    <a16:rowId xmlns:a16="http://schemas.microsoft.com/office/drawing/2014/main" val="687210641"/>
                  </a:ext>
                </a:extLst>
              </a:tr>
            </a:tbl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621A8335-0F4E-EBEA-526B-07085BBC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8" y="1593562"/>
            <a:ext cx="870523" cy="8641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285C7-1D8D-B7FD-1699-EC20B4488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A0410-BA07-31DC-BBEF-D826BE62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Conclusioni</a:t>
            </a:r>
            <a:endParaRPr lang="en-US" altLang="ko-KR" dirty="0"/>
          </a:p>
        </p:txBody>
      </p:sp>
      <p:sp>
        <p:nvSpPr>
          <p:cNvPr id="7" name="내용 개체 틀 36">
            <a:extLst>
              <a:ext uri="{FF2B5EF4-FFF2-40B4-BE49-F238E27FC236}">
                <a16:creationId xmlns:a16="http://schemas.microsoft.com/office/drawing/2014/main" id="{6EDF2FD8-0E6C-D9E8-6DDB-DBC5FE4826EB}"/>
              </a:ext>
            </a:extLst>
          </p:cNvPr>
          <p:cNvSpPr txBox="1">
            <a:spLocks/>
          </p:cNvSpPr>
          <p:nvPr/>
        </p:nvSpPr>
        <p:spPr>
          <a:xfrm>
            <a:off x="229841" y="1354939"/>
            <a:ext cx="10225896" cy="431581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09" indent="-373309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36" indent="-311091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364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11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39855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760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46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091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837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Benchmark: Confronto con </a:t>
            </a:r>
            <a:r>
              <a:rPr lang="it-IT" dirty="0" err="1"/>
              <a:t>StatsBomb</a:t>
            </a:r>
            <a:r>
              <a:rPr lang="it-IT" dirty="0"/>
              <a:t> </a:t>
            </a:r>
            <a:r>
              <a:rPr lang="it-IT" dirty="0" err="1"/>
              <a:t>xG</a:t>
            </a:r>
            <a:endParaRPr lang="it-IT" noProof="0" dirty="0">
              <a:cs typeface="굴림" pitchFamily="50" charset="-127"/>
            </a:endParaRP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F2A6421D-A1AD-B18B-5084-EA8F4F82A394}"/>
              </a:ext>
            </a:extLst>
          </p:cNvPr>
          <p:cNvSpPr txBox="1">
            <a:spLocks/>
          </p:cNvSpPr>
          <p:nvPr/>
        </p:nvSpPr>
        <p:spPr>
          <a:xfrm>
            <a:off x="229841" y="4077067"/>
            <a:ext cx="10225896" cy="431581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09" indent="-373309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36" indent="-311091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364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11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39855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760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46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091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837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Sviluppi Futuri</a:t>
            </a:r>
            <a:endParaRPr lang="it-IT" noProof="0" dirty="0">
              <a:cs typeface="굴림" pitchFamily="50" charset="-127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B81FB52-50BE-F6E7-C110-45969A0B2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17" y="1931008"/>
            <a:ext cx="1065794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Integrità del Modello: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Il valore </a:t>
            </a:r>
            <a:r>
              <a:rPr kumimoji="0" lang="it-IT" altLang="it-IT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StatsBomb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it-IT" altLang="it-IT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è stato usato solo come riferimento esterno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(nessun data leakage nel training).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Performance: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</a:t>
            </a:r>
          </a:p>
          <a:p>
            <a:pPr lvl="1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Random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Forest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ROC-AUC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0.777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1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it-IT" sz="1600" b="1" dirty="0">
                <a:latin typeface="+mj-lt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StatsBomb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xG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ROC-AUC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0.832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Considerazione: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Lo scarto è contenuto e atteso. L'elevata correlazione dimostra che il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nostro modello ordina correttamente i tiri pur utilizzando un set di feature più semplificato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rispetto al modello proprietario.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4E8BF4-BFC3-0970-0222-A60EA932A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17" y="4653136"/>
            <a:ext cx="8309484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Arricchimento Dati: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Estensione del dataset a più stagioni e competizioni per una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maggiore generalizzazione.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600" b="1" dirty="0">
                <a:latin typeface="+mj-lt"/>
              </a:rPr>
              <a:t>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Feature Contestuali: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Integrazione della posizione del portiere e della densità dei difensori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(Dati </a:t>
            </a:r>
            <a:r>
              <a:rPr kumimoji="0" lang="it-IT" altLang="it-IT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StatsBomb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360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Validazione e Calibrazione: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Implementazione della 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Cross-</a:t>
            </a:r>
            <a:r>
              <a:rPr kumimoji="0" lang="it-IT" altLang="it-IT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Validation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temporale 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affinamento della calibrazione delle probabilità rispetto alle frequenze reali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725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384" y="1516579"/>
            <a:ext cx="2303723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999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SOMMARIO</a:t>
            </a:r>
            <a:endParaRPr lang="ko-KR" altLang="en-US" sz="2999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98168" y="1217449"/>
            <a:ext cx="5257072" cy="641713"/>
            <a:chOff x="5898168" y="1217449"/>
            <a:chExt cx="5257072" cy="641713"/>
          </a:xfrm>
        </p:grpSpPr>
        <p:sp>
          <p:nvSpPr>
            <p:cNvPr id="6" name="타원 5"/>
            <p:cNvSpPr/>
            <p:nvPr/>
          </p:nvSpPr>
          <p:spPr>
            <a:xfrm>
              <a:off x="5898168" y="1217449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6527913" y="1242753"/>
              <a:ext cx="46273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Introduzione</a:t>
              </a:r>
              <a:r>
                <a:rPr lang="en-US" altLang="ko-KR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e </a:t>
              </a: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Obiettivi</a:t>
              </a:r>
              <a:endParaRPr lang="en-US" altLang="ko-KR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6527913" y="1604028"/>
              <a:ext cx="4591839" cy="255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 scenario degli Expected Goals e le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specifiche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PEAS</a:t>
              </a: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5898236" y="1267009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003606"/>
            <a:ext cx="1444633" cy="53030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898168" y="2206390"/>
            <a:ext cx="5257072" cy="595610"/>
            <a:chOff x="5898168" y="2206390"/>
            <a:chExt cx="5257072" cy="595610"/>
          </a:xfrm>
        </p:grpSpPr>
        <p:sp>
          <p:nvSpPr>
            <p:cNvPr id="53" name="타원 52"/>
            <p:cNvSpPr/>
            <p:nvPr/>
          </p:nvSpPr>
          <p:spPr>
            <a:xfrm>
              <a:off x="5898168" y="2206390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6527913" y="2231694"/>
              <a:ext cx="46273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Il Dataset e la </a:t>
              </a: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Soluzione</a:t>
              </a:r>
              <a:r>
                <a:rPr lang="en-US" altLang="ko-KR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proposta</a:t>
              </a:r>
              <a:endParaRPr lang="en-US" altLang="ko-KR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6" name="Text Box 11"/>
            <p:cNvSpPr txBox="1">
              <a:spLocks noChangeArrowheads="1"/>
            </p:cNvSpPr>
            <p:nvPr/>
          </p:nvSpPr>
          <p:spPr bwMode="auto">
            <a:xfrm>
              <a:off x="6527913" y="2546866"/>
              <a:ext cx="4591839" cy="255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Analisi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dei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dati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StatsBomb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e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definizione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della pipeline.</a:t>
              </a:r>
            </a:p>
          </p:txBody>
        </p:sp>
        <p:sp>
          <p:nvSpPr>
            <p:cNvPr id="77" name="TextBox 13"/>
            <p:cNvSpPr txBox="1">
              <a:spLocks noChangeArrowheads="1"/>
            </p:cNvSpPr>
            <p:nvPr/>
          </p:nvSpPr>
          <p:spPr bwMode="auto">
            <a:xfrm>
              <a:off x="5898236" y="2255950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898168" y="3195331"/>
            <a:ext cx="5257072" cy="618375"/>
            <a:chOff x="5898168" y="3195331"/>
            <a:chExt cx="5257072" cy="618375"/>
          </a:xfrm>
        </p:grpSpPr>
        <p:sp>
          <p:nvSpPr>
            <p:cNvPr id="79" name="타원 78"/>
            <p:cNvSpPr/>
            <p:nvPr/>
          </p:nvSpPr>
          <p:spPr>
            <a:xfrm>
              <a:off x="5898168" y="3195331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6527913" y="3220635"/>
              <a:ext cx="46273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Preprocessing &amp; Feature Engineering</a:t>
              </a:r>
            </a:p>
          </p:txBody>
        </p:sp>
        <p:sp>
          <p:nvSpPr>
            <p:cNvPr id="82" name="Text Box 11"/>
            <p:cNvSpPr txBox="1">
              <a:spLocks noChangeArrowheads="1"/>
            </p:cNvSpPr>
            <p:nvPr/>
          </p:nvSpPr>
          <p:spPr bwMode="auto">
            <a:xfrm>
              <a:off x="6527845" y="3558572"/>
              <a:ext cx="4591839" cy="255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Pulizia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dei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dati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e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calcolo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di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Distanza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e Angolo.</a:t>
              </a:r>
            </a:p>
          </p:txBody>
        </p:sp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5898236" y="3244891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898168" y="4184272"/>
            <a:ext cx="5257072" cy="618375"/>
            <a:chOff x="5898168" y="4184272"/>
            <a:chExt cx="5257072" cy="618375"/>
          </a:xfrm>
        </p:grpSpPr>
        <p:sp>
          <p:nvSpPr>
            <p:cNvPr id="85" name="타원 84"/>
            <p:cNvSpPr/>
            <p:nvPr/>
          </p:nvSpPr>
          <p:spPr>
            <a:xfrm>
              <a:off x="5898168" y="4184272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6527913" y="4209576"/>
              <a:ext cx="46273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Modelli</a:t>
              </a:r>
              <a:r>
                <a:rPr lang="en-US" altLang="ko-KR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e </a:t>
              </a: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Addestramento</a:t>
              </a:r>
              <a:endParaRPr lang="en-US" altLang="ko-KR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6527845" y="4547513"/>
              <a:ext cx="4591839" cy="255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Confronto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tra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Naive Bayes, Decision Tree e Random Forest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.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5898236" y="4233832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898168" y="5173212"/>
            <a:ext cx="5257072" cy="618376"/>
            <a:chOff x="5898168" y="5173212"/>
            <a:chExt cx="5257072" cy="618376"/>
          </a:xfrm>
        </p:grpSpPr>
        <p:sp>
          <p:nvSpPr>
            <p:cNvPr id="91" name="타원 90"/>
            <p:cNvSpPr/>
            <p:nvPr/>
          </p:nvSpPr>
          <p:spPr>
            <a:xfrm>
              <a:off x="5898168" y="5173212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93" name="Text Box 5"/>
            <p:cNvSpPr txBox="1">
              <a:spLocks noChangeArrowheads="1"/>
            </p:cNvSpPr>
            <p:nvPr/>
          </p:nvSpPr>
          <p:spPr bwMode="auto">
            <a:xfrm>
              <a:off x="6527913" y="5198516"/>
              <a:ext cx="46273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Analisi</a:t>
              </a:r>
              <a:r>
                <a:rPr lang="en-US" altLang="ko-KR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delle </a:t>
              </a: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Prestazioni</a:t>
              </a:r>
              <a:endParaRPr lang="en-US" altLang="ko-KR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94" name="Text Box 11"/>
            <p:cNvSpPr txBox="1">
              <a:spLocks noChangeArrowheads="1"/>
            </p:cNvSpPr>
            <p:nvPr/>
          </p:nvSpPr>
          <p:spPr bwMode="auto">
            <a:xfrm>
              <a:off x="6527844" y="5536454"/>
              <a:ext cx="4591839" cy="255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Valutazioni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tramite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metriche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4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matrici</a:t>
              </a:r>
              <a:r>
                <a:rPr lang="en-US" altLang="ko-KR" sz="14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di confusion e curve.</a:t>
              </a:r>
            </a:p>
          </p:txBody>
        </p:sp>
        <p:sp>
          <p:nvSpPr>
            <p:cNvPr id="95" name="TextBox 13"/>
            <p:cNvSpPr txBox="1">
              <a:spLocks noChangeArrowheads="1"/>
            </p:cNvSpPr>
            <p:nvPr/>
          </p:nvSpPr>
          <p:spPr bwMode="auto">
            <a:xfrm>
              <a:off x="5898236" y="5222772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6375BF5-706F-F8F5-B869-EA62F13FFFB4}"/>
              </a:ext>
            </a:extLst>
          </p:cNvPr>
          <p:cNvSpPr txBox="1"/>
          <p:nvPr/>
        </p:nvSpPr>
        <p:spPr>
          <a:xfrm>
            <a:off x="299089" y="2098050"/>
            <a:ext cx="28083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400" dirty="0">
                <a:solidFill>
                  <a:schemeClr val="bg1"/>
                </a:solidFill>
                <a:latin typeface="+mj-lt"/>
              </a:rPr>
              <a:t>In questo sommario abbiamo 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+mj-lt"/>
              </a:rPr>
              <a:t>riassunto i punti cardine della 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+mj-lt"/>
              </a:rPr>
              <a:t>nostra presentazione. 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+mj-lt"/>
              </a:rPr>
              <a:t>Partiremo dalla definizione formale del problema tramite le specifiche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+mj-lt"/>
              </a:rPr>
              <a:t>PEAS, per poi addentrarci nella 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+mj-lt"/>
              </a:rPr>
              <a:t>parte più tecnica di preparazione 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+mj-lt"/>
              </a:rPr>
              <a:t>dei dati e analisi dei risultati dei 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+mj-lt"/>
              </a:rPr>
              <a:t>modelli che abbiamo testato.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Introduzione e Obiettivi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57840" y="1159261"/>
            <a:ext cx="10225896" cy="431581"/>
          </a:xfrm>
        </p:spPr>
        <p:txBody>
          <a:bodyPr/>
          <a:lstStyle/>
          <a:p>
            <a:r>
              <a:rPr lang="it-IT" noProof="0" dirty="0">
                <a:cs typeface="굴림" pitchFamily="50" charset="-127"/>
              </a:rPr>
              <a:t>Lo scenario degli </a:t>
            </a:r>
            <a:r>
              <a:rPr lang="it-IT" noProof="0" dirty="0" err="1">
                <a:cs typeface="굴림" pitchFamily="50" charset="-127"/>
              </a:rPr>
              <a:t>Expected</a:t>
            </a:r>
            <a:r>
              <a:rPr lang="it-IT" noProof="0" dirty="0">
                <a:cs typeface="굴림" pitchFamily="50" charset="-127"/>
              </a:rPr>
              <a:t> Goals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202132F-CBC0-8311-3548-ED068612A690}"/>
              </a:ext>
            </a:extLst>
          </p:cNvPr>
          <p:cNvSpPr txBox="1"/>
          <p:nvPr/>
        </p:nvSpPr>
        <p:spPr>
          <a:xfrm>
            <a:off x="257840" y="1782946"/>
            <a:ext cx="10878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>
                <a:latin typeface="+mj-lt"/>
              </a:rPr>
              <a:t>Il </a:t>
            </a:r>
            <a:r>
              <a:rPr lang="it-IT" sz="1600" i="1" noProof="0" dirty="0">
                <a:latin typeface="+mj-lt"/>
              </a:rPr>
              <a:t>progetto affronta il task di classificazione binaria supervisionata per stimare la probabilità di successo di un tiro (Goal/No Goal). Le sfide principali sono lo sbilanciamento del dataset (pochi goal rispetto ai tiri) e la natura non lineare delle relazioni tra variabili spaziali ed esito.</a:t>
            </a:r>
          </a:p>
        </p:txBody>
      </p:sp>
      <p:sp>
        <p:nvSpPr>
          <p:cNvPr id="5" name="내용 개체 틀 36">
            <a:extLst>
              <a:ext uri="{FF2B5EF4-FFF2-40B4-BE49-F238E27FC236}">
                <a16:creationId xmlns:a16="http://schemas.microsoft.com/office/drawing/2014/main" id="{CE95CA79-41E1-5F49-896B-2C5B320B0598}"/>
              </a:ext>
            </a:extLst>
          </p:cNvPr>
          <p:cNvSpPr txBox="1">
            <a:spLocks/>
          </p:cNvSpPr>
          <p:nvPr/>
        </p:nvSpPr>
        <p:spPr>
          <a:xfrm>
            <a:off x="257840" y="2635799"/>
            <a:ext cx="10225896" cy="431581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09" indent="-373309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36" indent="-311091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364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11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39855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760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46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091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837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noProof="0" dirty="0">
                <a:cs typeface="굴림" pitchFamily="50" charset="-127"/>
              </a:rPr>
              <a:t>Specifiche PEAS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F2F844-EEDC-9F5C-92AD-F3CCEA08FBEC}"/>
              </a:ext>
            </a:extLst>
          </p:cNvPr>
          <p:cNvSpPr txBox="1"/>
          <p:nvPr/>
        </p:nvSpPr>
        <p:spPr>
          <a:xfrm>
            <a:off x="257840" y="3089236"/>
            <a:ext cx="9061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i="1" dirty="0">
                <a:latin typeface="+mj-lt"/>
              </a:rPr>
              <a:t>Performance (P)</a:t>
            </a:r>
            <a:endParaRPr lang="it-IT" sz="1600" i="1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i="1" dirty="0">
                <a:latin typeface="+mj-lt"/>
              </a:rPr>
              <a:t>Massimizzazione di ROC-AUC e </a:t>
            </a:r>
            <a:r>
              <a:rPr lang="it-IT" sz="1600" i="1" dirty="0" err="1">
                <a:latin typeface="+mj-lt"/>
              </a:rPr>
              <a:t>Average</a:t>
            </a:r>
            <a:r>
              <a:rPr lang="it-IT" sz="1600" i="1" dirty="0">
                <a:latin typeface="+mj-lt"/>
              </a:rPr>
              <a:t> Precision.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i="1" dirty="0">
                <a:latin typeface="+mj-lt"/>
              </a:rPr>
              <a:t>Robustezza su dati non visti e affidabilità delle probabilità stimate rispetto al benchmark </a:t>
            </a:r>
            <a:r>
              <a:rPr lang="it-IT" sz="1600" i="1" dirty="0" err="1">
                <a:latin typeface="+mj-lt"/>
              </a:rPr>
              <a:t>StatsBomb</a:t>
            </a:r>
            <a:r>
              <a:rPr lang="it-IT" sz="1600" dirty="0">
                <a:latin typeface="+mj-lt"/>
              </a:rPr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C97254-C20E-0D90-2B62-1D008024811B}"/>
              </a:ext>
            </a:extLst>
          </p:cNvPr>
          <p:cNvSpPr txBox="1"/>
          <p:nvPr/>
        </p:nvSpPr>
        <p:spPr>
          <a:xfrm>
            <a:off x="257840" y="3954273"/>
            <a:ext cx="9061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i="1" dirty="0" err="1">
                <a:latin typeface="+mj-lt"/>
              </a:rPr>
              <a:t>Enviroment</a:t>
            </a:r>
            <a:r>
              <a:rPr lang="it-IT" sz="1600" b="1" i="1" dirty="0">
                <a:latin typeface="+mj-lt"/>
              </a:rPr>
              <a:t> (E)</a:t>
            </a:r>
            <a:endParaRPr lang="it-IT" sz="1600" i="1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1" i="1" dirty="0">
                <a:latin typeface="+mj-lt"/>
              </a:rPr>
              <a:t>Parzialmente osservabile:</a:t>
            </a:r>
            <a:r>
              <a:rPr lang="it-IT" sz="1600" i="1" dirty="0">
                <a:latin typeface="+mj-lt"/>
              </a:rPr>
              <a:t> Mancano dati su portiere e difensori.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1" i="1" dirty="0">
                <a:latin typeface="+mj-lt"/>
              </a:rPr>
              <a:t>Stocastico &amp; Episodico:</a:t>
            </a:r>
            <a:r>
              <a:rPr lang="it-IT" sz="1600" i="1" dirty="0">
                <a:latin typeface="+mj-lt"/>
              </a:rPr>
              <a:t> Ogni tiro è indipendente e l'esito non è deterministico.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A5006EE-6840-971D-0163-10E73DBB42C2}"/>
              </a:ext>
            </a:extLst>
          </p:cNvPr>
          <p:cNvSpPr txBox="1"/>
          <p:nvPr/>
        </p:nvSpPr>
        <p:spPr>
          <a:xfrm>
            <a:off x="257840" y="4834469"/>
            <a:ext cx="9061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i="1" dirty="0" err="1">
                <a:latin typeface="+mj-lt"/>
              </a:rPr>
              <a:t>Actuators</a:t>
            </a:r>
            <a:r>
              <a:rPr lang="it-IT" sz="1600" b="1" i="1" dirty="0">
                <a:latin typeface="+mj-lt"/>
              </a:rPr>
              <a:t> (A)</a:t>
            </a:r>
            <a:endParaRPr lang="it-IT" sz="1600" i="1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1" i="1" dirty="0">
                <a:latin typeface="+mj-lt"/>
              </a:rPr>
              <a:t>Modelli di ML</a:t>
            </a:r>
            <a:r>
              <a:rPr lang="it-IT" sz="1600" i="1" dirty="0">
                <a:latin typeface="+mj-lt"/>
              </a:rPr>
              <a:t>: </a:t>
            </a:r>
            <a:r>
              <a:rPr lang="it-IT" sz="1600" i="1" dirty="0" err="1">
                <a:latin typeface="+mj-lt"/>
              </a:rPr>
              <a:t>Naive</a:t>
            </a:r>
            <a:r>
              <a:rPr lang="it-IT" sz="1600" i="1" dirty="0">
                <a:latin typeface="+mj-lt"/>
              </a:rPr>
              <a:t> </a:t>
            </a:r>
            <a:r>
              <a:rPr lang="it-IT" sz="1600" i="1" dirty="0" err="1">
                <a:latin typeface="+mj-lt"/>
              </a:rPr>
              <a:t>Bayes</a:t>
            </a:r>
            <a:r>
              <a:rPr lang="it-IT" sz="1600" i="1" dirty="0">
                <a:latin typeface="+mj-lt"/>
              </a:rPr>
              <a:t>, </a:t>
            </a:r>
            <a:r>
              <a:rPr lang="it-IT" sz="1600" i="1" dirty="0" err="1">
                <a:latin typeface="+mj-lt"/>
              </a:rPr>
              <a:t>Decision</a:t>
            </a:r>
            <a:r>
              <a:rPr lang="it-IT" sz="1600" i="1" dirty="0">
                <a:latin typeface="+mj-lt"/>
              </a:rPr>
              <a:t> Tree, Random </a:t>
            </a:r>
            <a:r>
              <a:rPr lang="it-IT" sz="1600" i="1" dirty="0" err="1">
                <a:latin typeface="+mj-lt"/>
              </a:rPr>
              <a:t>Forest</a:t>
            </a:r>
            <a:r>
              <a:rPr lang="it-IT" sz="1600" i="1" dirty="0">
                <a:latin typeface="+mj-lt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1" i="1" dirty="0">
                <a:latin typeface="+mj-lt"/>
              </a:rPr>
              <a:t>Output: </a:t>
            </a:r>
            <a:r>
              <a:rPr lang="it-IT" altLang="it-IT" sz="1600" i="1" dirty="0">
                <a:latin typeface="+mj-lt"/>
              </a:rPr>
              <a:t>Probabilità continua [0, 1] e grafici di valutazione (</a:t>
            </a:r>
            <a:r>
              <a:rPr lang="it-IT" altLang="it-IT" sz="1600" i="1" dirty="0" err="1">
                <a:latin typeface="+mj-lt"/>
              </a:rPr>
              <a:t>Confusion</a:t>
            </a:r>
            <a:r>
              <a:rPr lang="it-IT" altLang="it-IT" sz="1600" i="1" dirty="0">
                <a:latin typeface="+mj-lt"/>
              </a:rPr>
              <a:t> Matrix, Curve ROC/PR).</a:t>
            </a:r>
          </a:p>
          <a:p>
            <a:pPr lvl="1"/>
            <a:endParaRPr lang="it-IT" sz="1600" i="1" dirty="0">
              <a:latin typeface="+mj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DD80BA-A11F-5070-3C51-8148AD2A9EE2}"/>
              </a:ext>
            </a:extLst>
          </p:cNvPr>
          <p:cNvSpPr txBox="1"/>
          <p:nvPr/>
        </p:nvSpPr>
        <p:spPr>
          <a:xfrm>
            <a:off x="257840" y="5666322"/>
            <a:ext cx="906193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i="1" dirty="0" err="1">
                <a:latin typeface="+mj-lt"/>
              </a:rPr>
              <a:t>Sensors</a:t>
            </a:r>
            <a:r>
              <a:rPr lang="it-IT" sz="1600" b="1" i="1" dirty="0">
                <a:latin typeface="+mj-lt"/>
              </a:rPr>
              <a:t> (S)</a:t>
            </a:r>
            <a:endParaRPr lang="it-IT" sz="1600" i="1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i="1" dirty="0">
                <a:latin typeface="+mj-lt"/>
              </a:rPr>
              <a:t>Dati evento in formato JSON (</a:t>
            </a:r>
            <a:r>
              <a:rPr lang="it-IT" sz="1600" i="1" dirty="0" err="1">
                <a:latin typeface="+mj-lt"/>
              </a:rPr>
              <a:t>StatsBomb</a:t>
            </a:r>
            <a:r>
              <a:rPr lang="it-IT" sz="1600" i="1" dirty="0">
                <a:latin typeface="+mj-lt"/>
              </a:rPr>
              <a:t>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altLang="it-IT" sz="1600" i="1" dirty="0">
                <a:latin typeface="+mj-lt"/>
              </a:rPr>
              <a:t>Coordinate spaziali (X, Y), variabili temporali e descrittive (pressione, parte del corpo).</a:t>
            </a:r>
          </a:p>
          <a:p>
            <a:pPr lvl="1"/>
            <a:endParaRPr lang="it-IT" altLang="it-IT" sz="1600" i="1" dirty="0">
              <a:latin typeface="+mj-lt"/>
            </a:endParaRPr>
          </a:p>
          <a:p>
            <a:pPr lvl="1"/>
            <a:endParaRPr lang="it-IT" sz="1600" i="1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DCDB3-585C-33A8-3E81-EBE493444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7076B-ECA1-64E7-2FF1-67BBAFAE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Il Dataset e la Soluzione Proposta</a:t>
            </a:r>
          </a:p>
        </p:txBody>
      </p:sp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85A72D83-7BB9-AA96-7C28-224BC027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72" y="1564082"/>
            <a:ext cx="10225896" cy="431581"/>
          </a:xfrm>
        </p:spPr>
        <p:txBody>
          <a:bodyPr/>
          <a:lstStyle/>
          <a:p>
            <a:r>
              <a:rPr lang="it-IT" dirty="0"/>
              <a:t>Il Dataset: </a:t>
            </a:r>
            <a:r>
              <a:rPr lang="it-IT" dirty="0" err="1"/>
              <a:t>StatsBomb</a:t>
            </a:r>
            <a:r>
              <a:rPr lang="it-IT" dirty="0"/>
              <a:t> Open Data</a:t>
            </a:r>
            <a:endParaRPr lang="it-IT" noProof="0" dirty="0">
              <a:cs typeface="굴림" pitchFamily="50" charset="-127"/>
            </a:endParaRPr>
          </a:p>
        </p:txBody>
      </p:sp>
      <p:sp>
        <p:nvSpPr>
          <p:cNvPr id="5" name="내용 개체 틀 36">
            <a:extLst>
              <a:ext uri="{FF2B5EF4-FFF2-40B4-BE49-F238E27FC236}">
                <a16:creationId xmlns:a16="http://schemas.microsoft.com/office/drawing/2014/main" id="{33ABFE99-D86C-F4E3-CACF-B0E985403CAE}"/>
              </a:ext>
            </a:extLst>
          </p:cNvPr>
          <p:cNvSpPr txBox="1">
            <a:spLocks/>
          </p:cNvSpPr>
          <p:nvPr/>
        </p:nvSpPr>
        <p:spPr>
          <a:xfrm>
            <a:off x="306472" y="3622954"/>
            <a:ext cx="10225896" cy="431581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09" indent="-373309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36" indent="-311091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364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11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39855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760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46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091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837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La Soluzione: Pipeline di Machine Learning</a:t>
            </a:r>
            <a:endParaRPr lang="it-IT" noProof="0" dirty="0">
              <a:cs typeface="굴림" pitchFamily="50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1995996-5EEF-5844-AE38-635F3BED266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06472" y="2162804"/>
            <a:ext cx="105323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Sorgente: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Dati evento professionali in formato </a:t>
            </a: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JSON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Focus: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Analisi degli eventi di tipo "Shot" (tiri).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Variabile Target: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Binaria (1: Goal, 0: No Goal).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La sfida: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Dataset fortemente </a:t>
            </a: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sbilanciato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(solo l'11% dei tiri si trasforma in rete).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135CD3F-96E0-1CEC-EFFC-41AFB25A4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437112"/>
            <a:ext cx="8478411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Paradigma: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Classificazione binaria supervisionata.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Pipeline End-to-End:</a:t>
            </a:r>
            <a:endParaRPr kumimoji="0" lang="it-IT" altLang="it-IT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1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Acquisizione: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Caricamento e filtraggio degli eventi dai file JSON.</a:t>
            </a:r>
          </a:p>
          <a:p>
            <a:pPr lvl="1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it-IT" altLang="it-IT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Preprocessing</a:t>
            </a: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Gestione dei valori mancanti e delle feature categoriche (One-Hot </a:t>
            </a:r>
            <a:r>
              <a:rPr kumimoji="0" lang="it-IT" altLang="it-IT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Encoding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</a:t>
            </a:r>
          </a:p>
          <a:p>
            <a:pPr lvl="1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Feature Engineering: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Trasformazione delle coordinate spaziali in Distanza e Angolo.</a:t>
            </a:r>
          </a:p>
          <a:p>
            <a:pPr lvl="1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Modellazione: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Addestramento di modelli (NB, DT, RF) con split Train/Test.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01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7CCE8-5AFA-D57E-0A26-6412DBA3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4530C-EB68-5A13-0775-FC7B95D4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Preprocessing &amp; Feature Engineering</a:t>
            </a:r>
          </a:p>
        </p:txBody>
      </p:sp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1D61D363-9792-F55F-082F-F3BDF55B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72" y="1277974"/>
            <a:ext cx="10225896" cy="431581"/>
          </a:xfrm>
        </p:spPr>
        <p:txBody>
          <a:bodyPr/>
          <a:lstStyle/>
          <a:p>
            <a:r>
              <a:rPr lang="it-IT" dirty="0"/>
              <a:t>Pulizia e Raffinamento (</a:t>
            </a:r>
            <a:r>
              <a:rPr lang="it-IT" dirty="0" err="1"/>
              <a:t>Cleaning</a:t>
            </a:r>
            <a:r>
              <a:rPr lang="it-IT" dirty="0"/>
              <a:t>)</a:t>
            </a:r>
            <a:endParaRPr lang="it-IT" noProof="0" dirty="0">
              <a:cs typeface="굴림" pitchFamily="50" charset="-127"/>
            </a:endParaRPr>
          </a:p>
        </p:txBody>
      </p:sp>
      <p:sp>
        <p:nvSpPr>
          <p:cNvPr id="5" name="내용 개체 틀 36">
            <a:extLst>
              <a:ext uri="{FF2B5EF4-FFF2-40B4-BE49-F238E27FC236}">
                <a16:creationId xmlns:a16="http://schemas.microsoft.com/office/drawing/2014/main" id="{43D5FCBE-C571-8BB0-2B02-236861C8E298}"/>
              </a:ext>
            </a:extLst>
          </p:cNvPr>
          <p:cNvSpPr txBox="1">
            <a:spLocks/>
          </p:cNvSpPr>
          <p:nvPr/>
        </p:nvSpPr>
        <p:spPr>
          <a:xfrm>
            <a:off x="258129" y="2760954"/>
            <a:ext cx="10225896" cy="431581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09" indent="-373309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36" indent="-311091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364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11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39855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760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46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091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837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Strategia di Gestione dei Dati (Data Strategy)</a:t>
            </a:r>
            <a:endParaRPr lang="it-IT" noProof="0" dirty="0">
              <a:cs typeface="굴림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A9DB2E3-5FA5-8010-80CB-8700FD81E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72" y="1874721"/>
            <a:ext cx="746121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Filtraggio: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Rimozione dei tiri con coordinate (x, y) mancanti.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Mapping Label: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Codifica binaria del target (1: Goal, 0: No Goal).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Selezione: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Focus su variabili spaziali, tecniche (parte del corpo, pressione) e temporali.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F4BC1C-8C06-C68C-206F-7F05C6E04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8" y="3375893"/>
            <a:ext cx="10225897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Bilanciamento: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Scelta deliberata di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NON applicare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downsampling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lvl="3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Motivazione: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Preservare la distribuzione reale per ottenere stime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calibrate e coerenti con la   frequenza empirica dei goal.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Suddivisione Stratificata: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Split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80/20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(Train/Test) mantenendo la proporzione tra le classi per evitare distorsioni nella valutazione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내용 개체 틀 36">
            <a:extLst>
              <a:ext uri="{FF2B5EF4-FFF2-40B4-BE49-F238E27FC236}">
                <a16:creationId xmlns:a16="http://schemas.microsoft.com/office/drawing/2014/main" id="{7344FD90-DEAF-D9E1-2BF5-8B6F56419ABA}"/>
              </a:ext>
            </a:extLst>
          </p:cNvPr>
          <p:cNvSpPr txBox="1">
            <a:spLocks/>
          </p:cNvSpPr>
          <p:nvPr/>
        </p:nvSpPr>
        <p:spPr>
          <a:xfrm>
            <a:off x="230312" y="4983279"/>
            <a:ext cx="10225896" cy="431581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09" indent="-373309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36" indent="-311091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364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11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39855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760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46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091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837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Trasformazione delle coordinate grezze in variabili fisiche (Feature Engineering Spaziale)</a:t>
            </a:r>
            <a:endParaRPr lang="it-IT" noProof="0" dirty="0">
              <a:cs typeface="굴림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6F35FAD-75EA-0A43-FA43-BF7B3226E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28" y="5648349"/>
            <a:ext cx="98226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Distance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Distanza euclidea dal centro della porta.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Angle: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Ampiezza dell'angolo di tiro rispetto ai due pali.</a:t>
            </a:r>
          </a:p>
        </p:txBody>
      </p:sp>
    </p:spTree>
    <p:extLst>
      <p:ext uri="{BB962C8B-B14F-4D97-AF65-F5344CB8AC3E}">
        <p14:creationId xmlns:p14="http://schemas.microsoft.com/office/powerpoint/2010/main" val="312751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E0333-1463-FB90-AB00-486479C7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F620D-8C40-DF26-EB1B-4EF8948D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Modelli</a:t>
            </a:r>
            <a:r>
              <a:rPr lang="en-US" altLang="ko-KR" dirty="0"/>
              <a:t> e </a:t>
            </a:r>
            <a:r>
              <a:rPr lang="en-US" altLang="ko-KR" dirty="0" err="1"/>
              <a:t>Addestramento</a:t>
            </a:r>
            <a:endParaRPr lang="en-US" altLang="ko-KR" dirty="0"/>
          </a:p>
        </p:txBody>
      </p:sp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1C597273-D32B-AA0A-9FC4-AA0BA780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696" y="1780206"/>
            <a:ext cx="10225896" cy="431581"/>
          </a:xfrm>
        </p:spPr>
        <p:txBody>
          <a:bodyPr>
            <a:normAutofit/>
          </a:bodyPr>
          <a:lstStyle/>
          <a:p>
            <a:r>
              <a:rPr lang="it-IT" dirty="0"/>
              <a:t>Il processo di addestramento è automatizzato e garantisce la riproducibilità (Logica del Trainer)</a:t>
            </a:r>
            <a:endParaRPr lang="it-IT" noProof="0" dirty="0">
              <a:cs typeface="굴림" pitchFamily="50" charset="-127"/>
            </a:endParaRPr>
          </a:p>
        </p:txBody>
      </p:sp>
      <p:sp>
        <p:nvSpPr>
          <p:cNvPr id="7" name="내용 개체 틀 36">
            <a:extLst>
              <a:ext uri="{FF2B5EF4-FFF2-40B4-BE49-F238E27FC236}">
                <a16:creationId xmlns:a16="http://schemas.microsoft.com/office/drawing/2014/main" id="{2B6C745A-03C7-9191-B661-9D33347FFBE7}"/>
              </a:ext>
            </a:extLst>
          </p:cNvPr>
          <p:cNvSpPr txBox="1">
            <a:spLocks/>
          </p:cNvSpPr>
          <p:nvPr/>
        </p:nvSpPr>
        <p:spPr>
          <a:xfrm>
            <a:off x="332696" y="4070595"/>
            <a:ext cx="10225896" cy="431581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09" indent="-373309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36" indent="-311091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364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11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39855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760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46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091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837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Abbiamo testato tre approcci con livelli di complessità crescente (Modelli a Confronto) </a:t>
            </a:r>
            <a:endParaRPr lang="it-IT" noProof="0" dirty="0">
              <a:cs typeface="굴림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CF82234-82D1-BE5A-FECD-70414B916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96" y="2656590"/>
            <a:ext cx="102816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Separazione Automatica: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Identificazione di feature numeriche e categoriche.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Pipeline </a:t>
            </a:r>
            <a:r>
              <a:rPr kumimoji="0" lang="it-IT" altLang="it-IT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Scikit-Learn</a:t>
            </a: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it-IT" altLang="it-IT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Preprocessing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(One-Hot </a:t>
            </a:r>
            <a:r>
              <a:rPr kumimoji="0" lang="it-IT" altLang="it-IT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Encoding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integrato per evitare incoerenze tra </a:t>
            </a:r>
            <a:r>
              <a:rPr kumimoji="0" lang="it-IT" altLang="it-IT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train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 test.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Stratificazione: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Split </a:t>
            </a: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80/20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mantenendo la distribuzione reale delle classi (fondamentale per lo sbilanciamento dei goal).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84924B0-014D-71F9-23A6-C374B48FE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869160"/>
            <a:ext cx="82490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it-IT" altLang="it-IT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Naive</a:t>
            </a: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it-IT" altLang="it-IT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Bayes</a:t>
            </a: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(Baseline):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Modello probabilistico semplice, basato sull'indipendenza delle feature.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it-IT" altLang="it-IT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Decision</a:t>
            </a: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Tree: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Capacità di catturare relazioni non lineari tra distanza e angolo.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Random </a:t>
            </a:r>
            <a:r>
              <a:rPr kumimoji="0" lang="it-IT" altLang="it-IT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Forest</a:t>
            </a:r>
            <a:r>
              <a:rPr kumimoji="0" lang="it-IT" altLang="it-IT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Modello ensemble per migliorare la robustezza e ridurre l'</a:t>
            </a:r>
            <a:r>
              <a:rPr kumimoji="0" lang="it-IT" altLang="it-IT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overfitting</a:t>
            </a:r>
            <a:r>
              <a:rPr kumimoji="0" lang="it-IT" altLang="it-IT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827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8F7EC-79BB-EB23-4BFF-CD8DC504E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01BC-0CF6-B572-9FFD-043A5418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Analisi</a:t>
            </a:r>
            <a:r>
              <a:rPr lang="en-US" altLang="ko-KR" dirty="0"/>
              <a:t> delle </a:t>
            </a:r>
            <a:r>
              <a:rPr lang="en-US" altLang="ko-KR" dirty="0" err="1"/>
              <a:t>Prestazioni</a:t>
            </a:r>
            <a:endParaRPr lang="en-US" altLang="ko-KR" dirty="0"/>
          </a:p>
        </p:txBody>
      </p:sp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C9E25F50-DBC0-554E-1F32-5BFC857FD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3" y="1209651"/>
            <a:ext cx="10225896" cy="431581"/>
          </a:xfrm>
        </p:spPr>
        <p:txBody>
          <a:bodyPr>
            <a:noAutofit/>
          </a:bodyPr>
          <a:lstStyle/>
          <a:p>
            <a:r>
              <a:rPr lang="it-IT" sz="2400" dirty="0"/>
              <a:t>Valutazione dei Risultati e Confronto Modelli</a:t>
            </a:r>
            <a:endParaRPr lang="it-IT" sz="2400" noProof="0" dirty="0">
              <a:cs typeface="굴림" pitchFamily="50" charset="-127"/>
            </a:endParaRPr>
          </a:p>
        </p:txBody>
      </p:sp>
      <p:sp>
        <p:nvSpPr>
          <p:cNvPr id="7" name="내용 개체 틀 36">
            <a:extLst>
              <a:ext uri="{FF2B5EF4-FFF2-40B4-BE49-F238E27FC236}">
                <a16:creationId xmlns:a16="http://schemas.microsoft.com/office/drawing/2014/main" id="{81C3BBED-A7A6-2F8E-2FA2-07BD60ADE1FF}"/>
              </a:ext>
            </a:extLst>
          </p:cNvPr>
          <p:cNvSpPr txBox="1">
            <a:spLocks/>
          </p:cNvSpPr>
          <p:nvPr/>
        </p:nvSpPr>
        <p:spPr>
          <a:xfrm>
            <a:off x="262593" y="1641232"/>
            <a:ext cx="10225896" cy="431581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09" indent="-373309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36" indent="-311091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364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11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39855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760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46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091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837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Risultati Quantitativi (Set di Test: 17.605 eventi)</a:t>
            </a:r>
            <a:endParaRPr lang="it-IT" noProof="0" dirty="0">
              <a:cs typeface="굴림" pitchFamily="50" charset="-127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41009925-FF6E-DF27-B0AD-9772784D2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15948"/>
              </p:ext>
            </p:extLst>
          </p:nvPr>
        </p:nvGraphicFramePr>
        <p:xfrm>
          <a:off x="392376" y="2072813"/>
          <a:ext cx="10972800" cy="2232248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38187157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955681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2026802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8032059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0647373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16314894"/>
                    </a:ext>
                  </a:extLst>
                </a:gridCol>
              </a:tblGrid>
              <a:tr h="558062"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b="1" kern="100" dirty="0">
                          <a:effectLst/>
                        </a:rPr>
                        <a:t>Modello</a:t>
                      </a:r>
                      <a:endParaRPr lang="it-IT" sz="1600" b="1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b="1" kern="100" dirty="0" err="1">
                          <a:effectLst/>
                        </a:rPr>
                        <a:t>Accuracy</a:t>
                      </a:r>
                      <a:endParaRPr lang="it-IT" sz="1600" b="1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b="1" kern="100" dirty="0">
                          <a:effectLst/>
                        </a:rPr>
                        <a:t>Precision (Goal)</a:t>
                      </a:r>
                      <a:endParaRPr lang="it-IT" sz="1600" b="1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b="1" kern="100" dirty="0">
                          <a:effectLst/>
                        </a:rPr>
                        <a:t>Recall (Goal)</a:t>
                      </a:r>
                      <a:endParaRPr lang="it-IT" sz="1600" b="1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b="1" kern="100" dirty="0">
                          <a:effectLst/>
                        </a:rPr>
                        <a:t>F1-score (Goal)</a:t>
                      </a:r>
                      <a:endParaRPr lang="it-IT" sz="1600" b="1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b="1" kern="100" dirty="0">
                          <a:effectLst/>
                        </a:rPr>
                        <a:t>ROC-AUC</a:t>
                      </a:r>
                      <a:endParaRPr lang="it-IT" sz="1600" b="1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91493589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b="1" kern="100" dirty="0" err="1">
                          <a:effectLst/>
                        </a:rPr>
                        <a:t>Naive</a:t>
                      </a:r>
                      <a:r>
                        <a:rPr lang="it-IT" sz="1600" b="1" kern="100" dirty="0">
                          <a:effectLst/>
                        </a:rPr>
                        <a:t> </a:t>
                      </a:r>
                      <a:r>
                        <a:rPr lang="it-IT" sz="1600" b="1" kern="100" dirty="0" err="1">
                          <a:effectLst/>
                        </a:rPr>
                        <a:t>Bayes</a:t>
                      </a:r>
                      <a:endParaRPr lang="it-IT" sz="1600" b="1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 dirty="0">
                          <a:effectLst/>
                        </a:rPr>
                        <a:t>0.889</a:t>
                      </a:r>
                      <a:endParaRPr lang="it-IT" sz="1600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 dirty="0">
                          <a:effectLst/>
                        </a:rPr>
                        <a:t>0.505</a:t>
                      </a:r>
                      <a:endParaRPr lang="it-IT" sz="1600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>
                          <a:effectLst/>
                        </a:rPr>
                        <a:t>0.210</a:t>
                      </a:r>
                      <a:endParaRPr lang="it-IT" sz="1600" kern="1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 dirty="0">
                          <a:effectLst/>
                        </a:rPr>
                        <a:t>0.297</a:t>
                      </a:r>
                      <a:endParaRPr lang="it-IT" sz="1600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>
                          <a:effectLst/>
                        </a:rPr>
                        <a:t>0.755</a:t>
                      </a:r>
                      <a:endParaRPr lang="it-IT" sz="1600" kern="1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10712375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b="1" kern="100" dirty="0" err="1">
                          <a:effectLst/>
                        </a:rPr>
                        <a:t>Decision</a:t>
                      </a:r>
                      <a:r>
                        <a:rPr lang="it-IT" sz="1600" b="1" kern="100" dirty="0">
                          <a:effectLst/>
                        </a:rPr>
                        <a:t> Tree</a:t>
                      </a:r>
                      <a:endParaRPr lang="it-IT" sz="1600" b="1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 dirty="0">
                          <a:effectLst/>
                        </a:rPr>
                        <a:t>0.834</a:t>
                      </a:r>
                      <a:endParaRPr lang="it-IT" sz="1600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>
                          <a:effectLst/>
                        </a:rPr>
                        <a:t>0.278</a:t>
                      </a:r>
                      <a:endParaRPr lang="it-IT" sz="1600" kern="1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 dirty="0">
                          <a:effectLst/>
                        </a:rPr>
                        <a:t>0.307</a:t>
                      </a:r>
                      <a:endParaRPr lang="it-IT" sz="1600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 dirty="0">
                          <a:effectLst/>
                        </a:rPr>
                        <a:t>0.292</a:t>
                      </a:r>
                      <a:endParaRPr lang="it-IT" sz="1600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>
                          <a:effectLst/>
                        </a:rPr>
                        <a:t>0.604</a:t>
                      </a:r>
                      <a:endParaRPr lang="it-IT" sz="1600" kern="1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39203821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b="1" kern="100" dirty="0">
                          <a:effectLst/>
                        </a:rPr>
                        <a:t>Random </a:t>
                      </a:r>
                      <a:r>
                        <a:rPr lang="it-IT" sz="1600" b="1" kern="100" dirty="0" err="1">
                          <a:effectLst/>
                        </a:rPr>
                        <a:t>Forest</a:t>
                      </a:r>
                      <a:endParaRPr lang="it-IT" sz="1600" b="1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>
                          <a:effectLst/>
                        </a:rPr>
                        <a:t>0.897</a:t>
                      </a:r>
                      <a:endParaRPr lang="it-IT" sz="1600" kern="1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 dirty="0">
                          <a:effectLst/>
                        </a:rPr>
                        <a:t>0.613</a:t>
                      </a:r>
                      <a:endParaRPr lang="it-IT" sz="1600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 dirty="0">
                          <a:effectLst/>
                        </a:rPr>
                        <a:t>0.210</a:t>
                      </a:r>
                      <a:endParaRPr lang="it-IT" sz="1600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 dirty="0">
                          <a:effectLst/>
                        </a:rPr>
                        <a:t>0.313</a:t>
                      </a:r>
                      <a:endParaRPr lang="it-IT" sz="1600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6350" marR="466090" indent="-6350">
                        <a:lnSpc>
                          <a:spcPct val="105000"/>
                        </a:lnSpc>
                        <a:spcAft>
                          <a:spcPts val="845"/>
                        </a:spcAft>
                        <a:buNone/>
                      </a:pPr>
                      <a:r>
                        <a:rPr lang="it-IT" sz="1600" kern="100" dirty="0">
                          <a:effectLst/>
                        </a:rPr>
                        <a:t>0.777</a:t>
                      </a:r>
                      <a:endParaRPr lang="it-IT" sz="1600" kern="1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60341782"/>
                  </a:ext>
                </a:extLst>
              </a:tr>
            </a:tbl>
          </a:graphicData>
        </a:graphic>
      </p:graphicFrame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26DF40D7-8C46-BCE5-A6EA-4B0E55E2F4E1}"/>
              </a:ext>
            </a:extLst>
          </p:cNvPr>
          <p:cNvSpPr txBox="1">
            <a:spLocks/>
          </p:cNvSpPr>
          <p:nvPr/>
        </p:nvSpPr>
        <p:spPr>
          <a:xfrm>
            <a:off x="392376" y="4520851"/>
            <a:ext cx="10225896" cy="431581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09" indent="-373309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836" indent="-311091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364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11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39855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80C615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7600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46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091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837" indent="-248873" algn="l" defTabSz="99549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Analisi Critica</a:t>
            </a:r>
            <a:endParaRPr lang="it-IT" noProof="0" dirty="0">
              <a:cs typeface="굴림" pitchFamily="50" charset="-12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AC75E6-304A-7545-6711-E0FC8AFF76F3}"/>
              </a:ext>
            </a:extLst>
          </p:cNvPr>
          <p:cNvSpPr txBox="1"/>
          <p:nvPr/>
        </p:nvSpPr>
        <p:spPr>
          <a:xfrm>
            <a:off x="392376" y="4958504"/>
            <a:ext cx="10972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sz="1600" b="1" dirty="0">
                <a:latin typeface="+mj-lt"/>
              </a:rPr>
              <a:t> Sbilanciamento:</a:t>
            </a:r>
            <a:r>
              <a:rPr lang="it-IT" sz="1600" dirty="0">
                <a:latin typeface="+mj-lt"/>
              </a:rPr>
              <a:t> L'accuratezza è alta per tutti (~90%) perché riflette la rarità dei goal (11%), ma le metriche chiave sono </a:t>
            </a:r>
            <a:r>
              <a:rPr lang="it-IT" sz="1600" b="1" dirty="0">
                <a:latin typeface="+mj-lt"/>
              </a:rPr>
              <a:t>ROC-AUC</a:t>
            </a:r>
            <a:r>
              <a:rPr lang="it-IT" sz="1600" dirty="0">
                <a:latin typeface="+mj-lt"/>
              </a:rPr>
              <a:t> e </a:t>
            </a:r>
            <a:r>
              <a:rPr lang="it-IT" sz="1600" b="1" dirty="0">
                <a:latin typeface="+mj-lt"/>
              </a:rPr>
              <a:t>Precision</a:t>
            </a:r>
            <a:r>
              <a:rPr lang="it-IT" sz="1600" dirty="0">
                <a:latin typeface="+mj-lt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600" b="1" dirty="0">
                <a:latin typeface="+mj-lt"/>
              </a:rPr>
              <a:t> Il Vincitore:</a:t>
            </a:r>
            <a:r>
              <a:rPr lang="it-IT" sz="1600" dirty="0">
                <a:latin typeface="+mj-lt"/>
              </a:rPr>
              <a:t> La </a:t>
            </a:r>
            <a:r>
              <a:rPr lang="it-IT" sz="1600" b="1" dirty="0">
                <a:latin typeface="+mj-lt"/>
              </a:rPr>
              <a:t>Random </a:t>
            </a:r>
            <a:r>
              <a:rPr lang="it-IT" sz="1600" b="1" dirty="0" err="1">
                <a:latin typeface="+mj-lt"/>
              </a:rPr>
              <a:t>Forest</a:t>
            </a:r>
            <a:r>
              <a:rPr lang="it-IT" sz="1600" dirty="0">
                <a:latin typeface="+mj-lt"/>
              </a:rPr>
              <a:t> è il modello migliore. Con una Precision del </a:t>
            </a:r>
            <a:r>
              <a:rPr lang="it-IT" sz="1600" b="1" dirty="0">
                <a:latin typeface="+mj-lt"/>
              </a:rPr>
              <a:t>61.3%</a:t>
            </a:r>
            <a:r>
              <a:rPr lang="it-IT" sz="1600" dirty="0">
                <a:latin typeface="+mj-lt"/>
              </a:rPr>
              <a:t>, riduce drasticamente i falsi positivi (solo 260), offrendo stime </a:t>
            </a:r>
            <a:r>
              <a:rPr lang="it-IT" sz="1600" dirty="0" err="1">
                <a:latin typeface="+mj-lt"/>
              </a:rPr>
              <a:t>xG</a:t>
            </a:r>
            <a:r>
              <a:rPr lang="it-IT" sz="1600" dirty="0">
                <a:latin typeface="+mj-lt"/>
              </a:rPr>
              <a:t> molto più affidabili.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600" b="1" dirty="0">
                <a:latin typeface="+mj-lt"/>
              </a:rPr>
              <a:t> Baseline:</a:t>
            </a:r>
            <a:r>
              <a:rPr lang="it-IT" sz="1600" dirty="0">
                <a:latin typeface="+mj-lt"/>
              </a:rPr>
              <a:t> Il </a:t>
            </a:r>
            <a:r>
              <a:rPr lang="it-IT" sz="1600" dirty="0" err="1">
                <a:latin typeface="+mj-lt"/>
              </a:rPr>
              <a:t>Naive</a:t>
            </a:r>
            <a:r>
              <a:rPr lang="it-IT" sz="1600" dirty="0">
                <a:latin typeface="+mj-lt"/>
              </a:rPr>
              <a:t> </a:t>
            </a:r>
            <a:r>
              <a:rPr lang="it-IT" sz="1600" dirty="0" err="1">
                <a:latin typeface="+mj-lt"/>
              </a:rPr>
              <a:t>Bayes</a:t>
            </a:r>
            <a:r>
              <a:rPr lang="it-IT" sz="1600" dirty="0">
                <a:latin typeface="+mj-lt"/>
              </a:rPr>
              <a:t> si conferma una baseline solida, mentre il </a:t>
            </a:r>
            <a:r>
              <a:rPr lang="it-IT" sz="1600" dirty="0" err="1">
                <a:latin typeface="+mj-lt"/>
              </a:rPr>
              <a:t>Decision</a:t>
            </a:r>
            <a:r>
              <a:rPr lang="it-IT" sz="1600" dirty="0">
                <a:latin typeface="+mj-lt"/>
              </a:rPr>
              <a:t> Tree soffre di </a:t>
            </a:r>
            <a:r>
              <a:rPr lang="it-IT" sz="1600" dirty="0" err="1">
                <a:latin typeface="+mj-lt"/>
              </a:rPr>
              <a:t>overfitting</a:t>
            </a:r>
            <a:r>
              <a:rPr lang="it-IT" sz="1600" dirty="0">
                <a:latin typeface="+mj-lt"/>
              </a:rPr>
              <a:t> e scarsa capacità </a:t>
            </a:r>
          </a:p>
          <a:p>
            <a:pPr algn="just"/>
            <a:r>
              <a:rPr lang="it-IT" sz="1600" dirty="0">
                <a:latin typeface="+mj-lt"/>
              </a:rPr>
              <a:t>discriminante.</a:t>
            </a:r>
          </a:p>
        </p:txBody>
      </p:sp>
    </p:spTree>
    <p:extLst>
      <p:ext uri="{BB962C8B-B14F-4D97-AF65-F5344CB8AC3E}">
        <p14:creationId xmlns:p14="http://schemas.microsoft.com/office/powerpoint/2010/main" val="253138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 dirty="0"/>
              <a:t>Comparazione grafica </a:t>
            </a:r>
          </a:p>
        </p:txBody>
      </p:sp>
      <p:pic>
        <p:nvPicPr>
          <p:cNvPr id="16" name="Immagine 15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15A96289-5597-2797-7D40-BC2EFF0C6C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" y="1031529"/>
            <a:ext cx="4371679" cy="3278083"/>
          </a:xfrm>
          <a:prstGeom prst="rect">
            <a:avLst/>
          </a:prstGeom>
        </p:spPr>
      </p:pic>
      <p:pic>
        <p:nvPicPr>
          <p:cNvPr id="17" name="Immagine 16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60A69592-427E-4646-5922-A9DB16D071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033233"/>
            <a:ext cx="4417344" cy="3312551"/>
          </a:xfrm>
          <a:prstGeom prst="rect">
            <a:avLst/>
          </a:prstGeom>
        </p:spPr>
      </p:pic>
      <p:pic>
        <p:nvPicPr>
          <p:cNvPr id="18" name="Immagine 17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5AEC85BD-71AE-A64C-0355-36C4EA03A1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13" y="1035120"/>
            <a:ext cx="4417344" cy="3312368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1F4FC0B-B439-3688-6C36-18E3122DBF4E}"/>
              </a:ext>
            </a:extLst>
          </p:cNvPr>
          <p:cNvSpPr txBox="1"/>
          <p:nvPr/>
        </p:nvSpPr>
        <p:spPr>
          <a:xfrm>
            <a:off x="4053028" y="4224377"/>
            <a:ext cx="34627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i="1" dirty="0" err="1">
                <a:latin typeface="+mj-lt"/>
              </a:rPr>
              <a:t>Naive</a:t>
            </a:r>
            <a:r>
              <a:rPr lang="it-IT" sz="1600" b="1" i="1" dirty="0">
                <a:latin typeface="+mj-lt"/>
              </a:rPr>
              <a:t> </a:t>
            </a:r>
            <a:r>
              <a:rPr lang="it-IT" sz="1600" b="1" i="1" dirty="0" err="1">
                <a:latin typeface="+mj-lt"/>
              </a:rPr>
              <a:t>Bayes</a:t>
            </a:r>
            <a:r>
              <a:rPr lang="it-IT" sz="1600" b="1" i="1" dirty="0">
                <a:latin typeface="+mj-lt"/>
              </a:rPr>
              <a:t>: L'approccio Conservativo</a:t>
            </a:r>
          </a:p>
          <a:p>
            <a:pPr>
              <a:buNone/>
            </a:pPr>
            <a:r>
              <a:rPr lang="it-IT" sz="1600" i="1" dirty="0">
                <a:latin typeface="+mj-lt"/>
              </a:rPr>
              <a:t>Il modello mostra un comportamento prudente: riduce i Falsi Positivi (403), ma presenta un elevato numero di Falsi Negativi (1547). Tende a classificare quasi tutto come 'No Goal', perdendo molte occasioni reali ma mantenendo una discreta affidabilità nelle previsioni positive.</a:t>
            </a:r>
            <a:endParaRPr lang="it-IT" sz="1600" dirty="0">
              <a:latin typeface="+mj-lt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FAD90A6-12C3-0A11-3BBA-ACF1746A134F}"/>
              </a:ext>
            </a:extLst>
          </p:cNvPr>
          <p:cNvSpPr txBox="1"/>
          <p:nvPr/>
        </p:nvSpPr>
        <p:spPr>
          <a:xfrm>
            <a:off x="7799452" y="4224377"/>
            <a:ext cx="36875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>
                <a:latin typeface="+mj-lt"/>
              </a:rPr>
              <a:t>Random </a:t>
            </a:r>
            <a:r>
              <a:rPr lang="it-IT" sz="1600" b="1" dirty="0" err="1">
                <a:latin typeface="+mj-lt"/>
              </a:rPr>
              <a:t>Forest</a:t>
            </a:r>
            <a:r>
              <a:rPr lang="it-IT" sz="1600" b="1" dirty="0">
                <a:latin typeface="+mj-lt"/>
              </a:rPr>
              <a:t>: Il miglior Compromesso</a:t>
            </a:r>
          </a:p>
          <a:p>
            <a:pPr>
              <a:buNone/>
            </a:pPr>
            <a:r>
              <a:rPr lang="it-IT" sz="1600" i="1" dirty="0">
                <a:latin typeface="+mj-lt"/>
              </a:rPr>
              <a:t>È il modello più robusto: minimizza </a:t>
            </a:r>
          </a:p>
          <a:p>
            <a:pPr>
              <a:buNone/>
            </a:pPr>
            <a:r>
              <a:rPr lang="it-IT" sz="1600" i="1" dirty="0">
                <a:latin typeface="+mj-lt"/>
              </a:rPr>
              <a:t>drasticamente i Falsi Positivi (solo 260), </a:t>
            </a:r>
          </a:p>
          <a:p>
            <a:pPr>
              <a:buNone/>
            </a:pPr>
            <a:r>
              <a:rPr lang="it-IT" sz="1600" i="1" dirty="0">
                <a:latin typeface="+mj-lt"/>
              </a:rPr>
              <a:t>garantendo che, quando viene predetto </a:t>
            </a:r>
          </a:p>
          <a:p>
            <a:pPr>
              <a:buNone/>
            </a:pPr>
            <a:r>
              <a:rPr lang="it-IT" sz="1600" i="1" dirty="0">
                <a:latin typeface="+mj-lt"/>
              </a:rPr>
              <a:t>un goal, la stima sia altamente affidabile. Pur mantenendo un numero di Falsi </a:t>
            </a:r>
          </a:p>
          <a:p>
            <a:pPr>
              <a:buNone/>
            </a:pPr>
            <a:r>
              <a:rPr lang="it-IT" sz="1600" i="1" dirty="0">
                <a:latin typeface="+mj-lt"/>
              </a:rPr>
              <a:t>Negativi simile al </a:t>
            </a:r>
            <a:r>
              <a:rPr lang="it-IT" sz="1600" i="1" dirty="0" err="1">
                <a:latin typeface="+mj-lt"/>
              </a:rPr>
              <a:t>Naive</a:t>
            </a:r>
            <a:r>
              <a:rPr lang="it-IT" sz="1600" i="1" dirty="0">
                <a:latin typeface="+mj-lt"/>
              </a:rPr>
              <a:t> </a:t>
            </a:r>
          </a:p>
          <a:p>
            <a:pPr>
              <a:buNone/>
            </a:pPr>
            <a:r>
              <a:rPr lang="it-IT" sz="1600" i="1" dirty="0" err="1">
                <a:latin typeface="+mj-lt"/>
              </a:rPr>
              <a:t>Bayes</a:t>
            </a:r>
            <a:r>
              <a:rPr lang="it-IT" sz="1600" i="1" dirty="0">
                <a:latin typeface="+mj-lt"/>
              </a:rPr>
              <a:t>, offre la miglior </a:t>
            </a:r>
          </a:p>
          <a:p>
            <a:pPr>
              <a:buNone/>
            </a:pPr>
            <a:r>
              <a:rPr lang="it-IT" sz="1600" i="1" dirty="0">
                <a:latin typeface="+mj-lt"/>
              </a:rPr>
              <a:t>capacità discriminante </a:t>
            </a:r>
          </a:p>
          <a:p>
            <a:pPr>
              <a:buNone/>
            </a:pPr>
            <a:r>
              <a:rPr lang="it-IT" sz="1600" i="1" dirty="0">
                <a:latin typeface="+mj-lt"/>
              </a:rPr>
              <a:t>complessiva per il calcolo degli </a:t>
            </a:r>
            <a:r>
              <a:rPr lang="it-IT" sz="1600" i="1" dirty="0" err="1">
                <a:latin typeface="+mj-lt"/>
              </a:rPr>
              <a:t>xG</a:t>
            </a:r>
            <a:r>
              <a:rPr lang="it-IT" sz="1600" i="1" dirty="0">
                <a:latin typeface="+mj-lt"/>
              </a:rPr>
              <a:t>."</a:t>
            </a:r>
            <a:endParaRPr lang="it-IT" sz="1600" dirty="0">
              <a:latin typeface="+mj-lt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F56ABCA-6E02-AB66-63A1-64C106CE4D4D}"/>
              </a:ext>
            </a:extLst>
          </p:cNvPr>
          <p:cNvSpPr txBox="1"/>
          <p:nvPr/>
        </p:nvSpPr>
        <p:spPr>
          <a:xfrm>
            <a:off x="369861" y="4224377"/>
            <a:ext cx="344451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i="1" dirty="0" err="1">
                <a:latin typeface="+mj-lt"/>
              </a:rPr>
              <a:t>Decision</a:t>
            </a:r>
            <a:r>
              <a:rPr lang="it-IT" sz="1600" b="1" i="1" dirty="0">
                <a:latin typeface="+mj-lt"/>
              </a:rPr>
              <a:t> Tree: Il rischio dell'</a:t>
            </a:r>
            <a:r>
              <a:rPr lang="it-IT" sz="1600" b="1" i="1" dirty="0" err="1">
                <a:latin typeface="+mj-lt"/>
              </a:rPr>
              <a:t>Overfitting</a:t>
            </a:r>
            <a:endParaRPr lang="it-IT" sz="1600" b="1" i="1" dirty="0">
              <a:latin typeface="+mj-lt"/>
            </a:endParaRPr>
          </a:p>
          <a:p>
            <a:pPr>
              <a:buNone/>
            </a:pPr>
            <a:r>
              <a:rPr lang="it-IT" sz="1600" i="1" dirty="0">
                <a:latin typeface="+mj-lt"/>
              </a:rPr>
              <a:t>"Risulta il modello meno equilibrato. L'alto numero di Falsi Positivi (1561) indica una tendenza a sovrastimare la pericolosità dei tiri. La scarsa capacità di distinguere i veri negativi conferma una difficoltà nel generalizzare i pattern geometrici di distanza e angolo."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8585D-A57C-9FAB-4C41-20EC279C7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CDEA5-25EA-1D1B-EE4B-0FC3093F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 dirty="0"/>
              <a:t>Comparazione grafica </a:t>
            </a:r>
          </a:p>
        </p:txBody>
      </p:sp>
      <p:pic>
        <p:nvPicPr>
          <p:cNvPr id="3" name="Immagine 2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5660E86A-E64A-5380-123E-5A512C2FAC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3" y="1052736"/>
            <a:ext cx="5184576" cy="3888432"/>
          </a:xfrm>
          <a:prstGeom prst="rect">
            <a:avLst/>
          </a:prstGeom>
        </p:spPr>
      </p:pic>
      <p:pic>
        <p:nvPicPr>
          <p:cNvPr id="4" name="Immagine 3" descr="Immagine che contiene testo, line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1605CEB3-51BB-D417-6281-AA302F14B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7" y="997144"/>
            <a:ext cx="5184576" cy="38884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910CA3E-C7F5-63C3-6C9B-5CBED0FE9061}"/>
              </a:ext>
            </a:extLst>
          </p:cNvPr>
          <p:cNvSpPr txBox="1"/>
          <p:nvPr/>
        </p:nvSpPr>
        <p:spPr>
          <a:xfrm>
            <a:off x="262974" y="4725144"/>
            <a:ext cx="540059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it-IT" sz="1600" b="1" i="1" dirty="0">
                <a:latin typeface="+mj-lt"/>
              </a:rPr>
              <a:t>ROC Curve (</a:t>
            </a:r>
            <a:r>
              <a:rPr lang="it-IT" sz="1600" b="1" i="1" dirty="0" err="1">
                <a:latin typeface="+mj-lt"/>
              </a:rPr>
              <a:t>Receiver</a:t>
            </a:r>
            <a:r>
              <a:rPr lang="it-IT" sz="1600" b="1" i="1" dirty="0">
                <a:latin typeface="+mj-lt"/>
              </a:rPr>
              <a:t> Operating </a:t>
            </a:r>
            <a:r>
              <a:rPr lang="it-IT" sz="1600" b="1" i="1" dirty="0" err="1">
                <a:latin typeface="+mj-lt"/>
              </a:rPr>
              <a:t>Characteristic</a:t>
            </a:r>
            <a:r>
              <a:rPr lang="it-IT" sz="1600" b="1" i="1" dirty="0">
                <a:latin typeface="+mj-lt"/>
              </a:rPr>
              <a:t>)</a:t>
            </a:r>
          </a:p>
          <a:p>
            <a:pPr algn="just">
              <a:buNone/>
            </a:pPr>
            <a:r>
              <a:rPr lang="it-IT" sz="1600" i="1" dirty="0">
                <a:latin typeface="+mj-lt"/>
              </a:rPr>
              <a:t>La curva ROC mostra la capacità discriminante dei modelli. </a:t>
            </a:r>
          </a:p>
          <a:p>
            <a:pPr algn="just">
              <a:buNone/>
            </a:pPr>
            <a:r>
              <a:rPr lang="it-IT" sz="1600" i="1" dirty="0">
                <a:latin typeface="+mj-lt"/>
              </a:rPr>
              <a:t>La </a:t>
            </a:r>
            <a:r>
              <a:rPr lang="it-IT" sz="1600" b="1" i="1" dirty="0">
                <a:latin typeface="+mj-lt"/>
              </a:rPr>
              <a:t>Random </a:t>
            </a:r>
            <a:r>
              <a:rPr lang="it-IT" sz="1600" b="1" i="1" dirty="0" err="1">
                <a:latin typeface="+mj-lt"/>
              </a:rPr>
              <a:t>Forest</a:t>
            </a:r>
            <a:r>
              <a:rPr lang="it-IT" sz="1600" b="1" i="1" dirty="0">
                <a:latin typeface="+mj-lt"/>
              </a:rPr>
              <a:t> (AUC 0.777)</a:t>
            </a:r>
            <a:r>
              <a:rPr lang="it-IT" sz="1600" i="1" dirty="0">
                <a:latin typeface="+mj-lt"/>
              </a:rPr>
              <a:t> domina la baseline del </a:t>
            </a:r>
            <a:r>
              <a:rPr lang="it-IT" sz="1600" i="1" dirty="0" err="1">
                <a:latin typeface="+mj-lt"/>
              </a:rPr>
              <a:t>Naive</a:t>
            </a:r>
            <a:r>
              <a:rPr lang="it-IT" sz="1600" i="1" dirty="0">
                <a:latin typeface="+mj-lt"/>
              </a:rPr>
              <a:t> </a:t>
            </a:r>
          </a:p>
          <a:p>
            <a:pPr algn="just">
              <a:buNone/>
            </a:pPr>
            <a:r>
              <a:rPr lang="it-IT" sz="1600" i="1" dirty="0" err="1">
                <a:latin typeface="+mj-lt"/>
              </a:rPr>
              <a:t>Bayes</a:t>
            </a:r>
            <a:r>
              <a:rPr lang="it-IT" sz="1600" i="1" dirty="0">
                <a:latin typeface="+mj-lt"/>
              </a:rPr>
              <a:t> e del </a:t>
            </a:r>
            <a:r>
              <a:rPr lang="it-IT" sz="1600" i="1" dirty="0" err="1">
                <a:latin typeface="+mj-lt"/>
              </a:rPr>
              <a:t>Decision</a:t>
            </a:r>
            <a:r>
              <a:rPr lang="it-IT" sz="1600" i="1" dirty="0">
                <a:latin typeface="+mj-lt"/>
              </a:rPr>
              <a:t> Tree, dimostrando una superiore capacità di ordinare i tiri dai più pericolosi ai meno pericolosi. La </a:t>
            </a:r>
          </a:p>
          <a:p>
            <a:pPr algn="just">
              <a:buNone/>
            </a:pPr>
            <a:r>
              <a:rPr lang="it-IT" sz="1600" i="1" dirty="0">
                <a:latin typeface="+mj-lt"/>
              </a:rPr>
              <a:t>distanza dalla diagonale (il classificatore casuale) evidenzia </a:t>
            </a:r>
          </a:p>
          <a:p>
            <a:pPr algn="just">
              <a:buNone/>
            </a:pPr>
            <a:r>
              <a:rPr lang="it-IT" sz="1600" i="1" dirty="0">
                <a:latin typeface="+mj-lt"/>
              </a:rPr>
              <a:t>l'efficacia delle feature geometriche estratte</a:t>
            </a:r>
            <a:r>
              <a:rPr lang="it-IT" i="1" dirty="0"/>
              <a:t>.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6BAFF2D-4116-9B58-DD7C-AC6D6CC2EDDA}"/>
              </a:ext>
            </a:extLst>
          </p:cNvPr>
          <p:cNvSpPr txBox="1"/>
          <p:nvPr/>
        </p:nvSpPr>
        <p:spPr>
          <a:xfrm>
            <a:off x="6096000" y="472514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i="1" dirty="0">
                <a:latin typeface="+mj-lt"/>
              </a:rPr>
              <a:t>Precision-Recall Curve</a:t>
            </a:r>
          </a:p>
          <a:p>
            <a:pPr>
              <a:buNone/>
            </a:pPr>
            <a:r>
              <a:rPr lang="it-IT" sz="1600" i="1" dirty="0">
                <a:latin typeface="+mj-lt"/>
              </a:rPr>
              <a:t>Questa è la metrica più severa e indicativa per il nostro dataset sbilanciato. La </a:t>
            </a:r>
            <a:r>
              <a:rPr lang="it-IT" sz="1600" b="1" i="1" dirty="0">
                <a:latin typeface="+mj-lt"/>
              </a:rPr>
              <a:t>Random </a:t>
            </a:r>
            <a:r>
              <a:rPr lang="it-IT" sz="1600" b="1" i="1" dirty="0" err="1">
                <a:latin typeface="+mj-lt"/>
              </a:rPr>
              <a:t>Forest</a:t>
            </a:r>
            <a:r>
              <a:rPr lang="it-IT" sz="1600" i="1" dirty="0">
                <a:latin typeface="+mj-lt"/>
              </a:rPr>
              <a:t> mantiene una Precision sensibilmente più alta (</a:t>
            </a:r>
            <a:r>
              <a:rPr lang="it-IT" sz="1600" i="1" dirty="0" err="1">
                <a:latin typeface="+mj-lt"/>
              </a:rPr>
              <a:t>Average</a:t>
            </a:r>
            <a:r>
              <a:rPr lang="it-IT" sz="1600" i="1" dirty="0">
                <a:latin typeface="+mj-lt"/>
              </a:rPr>
              <a:t> Precision 0.381) rispetto agli altri modelli su quasi tutti i livelli di Recall. Questo conferma che il modello è solido nell'identificare i goal minimizzando il rumore di fondo dei tiri velleitari.</a:t>
            </a:r>
          </a:p>
        </p:txBody>
      </p:sp>
    </p:spTree>
    <p:extLst>
      <p:ext uri="{BB962C8B-B14F-4D97-AF65-F5344CB8AC3E}">
        <p14:creationId xmlns:p14="http://schemas.microsoft.com/office/powerpoint/2010/main" val="3062914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11794</TotalTime>
  <Words>1344</Words>
  <Application>Microsoft Office PowerPoint</Application>
  <PresentationFormat>Widescreen</PresentationFormat>
  <Paragraphs>157</Paragraphs>
  <Slides>10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Gulim</vt:lpstr>
      <vt:lpstr>Arial</vt:lpstr>
      <vt:lpstr>Calibri</vt:lpstr>
      <vt:lpstr>Malgun Gothic</vt:lpstr>
      <vt:lpstr>Calibri Light</vt:lpstr>
      <vt:lpstr>굴림체</vt:lpstr>
      <vt:lpstr>Office 테마</vt:lpstr>
      <vt:lpstr>Expected Goals  (xG)</vt:lpstr>
      <vt:lpstr>Presentazione standard di PowerPoint</vt:lpstr>
      <vt:lpstr>Introduzione e Obiettivi</vt:lpstr>
      <vt:lpstr>Il Dataset e la Soluzione Proposta</vt:lpstr>
      <vt:lpstr>Preprocessing &amp; Feature Engineering</vt:lpstr>
      <vt:lpstr>Modelli e Addestramento</vt:lpstr>
      <vt:lpstr>Analisi delle Prestazioni</vt:lpstr>
      <vt:lpstr>Comparazione grafica </vt:lpstr>
      <vt:lpstr>Comparazione grafica </vt:lpstr>
      <vt:lpstr>Conclusioni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Francesco Pio Cataudo</cp:lastModifiedBy>
  <cp:revision>2</cp:revision>
  <dcterms:created xsi:type="dcterms:W3CDTF">2010-02-01T08:03:16Z</dcterms:created>
  <dcterms:modified xsi:type="dcterms:W3CDTF">2026-02-01T23:43:54Z</dcterms:modified>
  <cp:category>www.slidemembers.com</cp:category>
</cp:coreProperties>
</file>